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5" r:id="rId10"/>
    <p:sldId id="266" r:id="rId11"/>
  </p:sldIdLst>
  <p:sldSz cx="9144000" cy="6858000" type="screen4x3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โครงการ</c:v>
                </c:pt>
              </c:strCache>
            </c:strRef>
          </c:tx>
          <c:explosion val="48"/>
          <c:dPt>
            <c:idx val="0"/>
            <c:bubble3D val="0"/>
            <c:explosion val="34"/>
          </c:dPt>
          <c:dPt>
            <c:idx val="1"/>
            <c:bubble3D val="0"/>
            <c:explosion val="45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3.1634405074365705E-2"/>
                  <c:y val="-0.19244722062464939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การผลิตบัณฑิต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 26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285372314571784"/>
                  <c:y val="9.3909075261994074E-2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การวิจัย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 6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871002235831636E-3"/>
                  <c:y val="0.133484520310926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การบริการวิชาการ 1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2098765432098E-3"/>
                  <c:y val="2.5077315037705789E-2"/>
                </c:manualLayout>
              </c:layout>
              <c:tx>
                <c:rich>
                  <a:bodyPr/>
                  <a:lstStyle/>
                  <a:p>
                    <a:r>
                      <a:rPr lang="th-TH" sz="1600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การทำนุบำรุงศิลปวัฒนธรรม 1</a:t>
                    </a:r>
                    <a:endParaRPr lang="en-US" sz="1600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49E-3"/>
                  <c:y val="-0.11718611044765503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การบริหารจัดการ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 18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การผลิตบัณฑิต</c:v>
                </c:pt>
                <c:pt idx="1">
                  <c:v>การวิจัย</c:v>
                </c:pt>
                <c:pt idx="2">
                  <c:v>การบริการวิชาการ</c:v>
                </c:pt>
                <c:pt idx="3">
                  <c:v>การทำนุบำรุงศิลปวัฒนธรรม</c:v>
                </c:pt>
                <c:pt idx="4">
                  <c:v>การบริหารจัดการ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explosion val="25"/>
          <c:cat>
            <c:strRef>
              <c:f>Sheet1!$A$2:$A$6</c:f>
              <c:strCache>
                <c:ptCount val="5"/>
                <c:pt idx="0">
                  <c:v>การผลิตบัณฑิต</c:v>
                </c:pt>
                <c:pt idx="1">
                  <c:v>การวิจัย</c:v>
                </c:pt>
                <c:pt idx="2">
                  <c:v>การบริการวิชาการ</c:v>
                </c:pt>
                <c:pt idx="3">
                  <c:v>การทำนุบำรุงศิลปวัฒนธรรม</c:v>
                </c:pt>
                <c:pt idx="4">
                  <c:v>การบริหารจัดการ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344293768834457"/>
          <c:y val="0.52396826929429163"/>
          <c:w val="0.25684723437348111"/>
          <c:h val="0.41170243769116094"/>
        </c:manualLayout>
      </c:layout>
      <c:overlay val="0"/>
      <c:txPr>
        <a:bodyPr/>
        <a:lstStyle/>
        <a:p>
          <a:pPr>
            <a:defRPr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49795858850978"/>
          <c:y val="3.4439521489680769E-2"/>
          <c:w val="0.60820623116554873"/>
          <c:h val="0.8132675852630699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โครงการ</c:v>
                </c:pt>
              </c:strCache>
            </c:strRef>
          </c:tx>
          <c:explosion val="48"/>
          <c:dPt>
            <c:idx val="0"/>
            <c:bubble3D val="0"/>
            <c:explosion val="34"/>
          </c:dPt>
          <c:dPt>
            <c:idx val="1"/>
            <c:bubble3D val="0"/>
            <c:explosion val="45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6.5587877904150868E-2"/>
                  <c:y val="-0.24576184118164465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การผลิตบัณฑิต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 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23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285372314571784"/>
                  <c:y val="9.3909075261994074E-2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การวิจัย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 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1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871002235831636E-3"/>
                  <c:y val="0.133484520310926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การบริการวิชาการ </a:t>
                    </a:r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1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2098765432098E-3"/>
                  <c:y val="2.5077315037705789E-2"/>
                </c:manualLayout>
              </c:layout>
              <c:tx>
                <c:rich>
                  <a:bodyPr/>
                  <a:lstStyle/>
                  <a:p>
                    <a:r>
                      <a:rPr lang="th-TH" sz="1600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การทำนุบำรุงศิลปวัฒนธรรม </a:t>
                    </a:r>
                    <a:r>
                      <a:rPr lang="th-TH" sz="1600" b="1" dirty="0" smtClean="0">
                        <a:latin typeface="TH SarabunPSK" pitchFamily="34" charset="-34"/>
                        <a:cs typeface="TH SarabunPSK" pitchFamily="34" charset="-34"/>
                      </a:rPr>
                      <a:t>2</a:t>
                    </a:r>
                    <a:endParaRPr lang="en-US" sz="1600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49E-3"/>
                  <c:y val="-0.11718611044765503"/>
                </c:manualLayout>
              </c:layout>
              <c:tx>
                <c:rich>
                  <a:bodyPr/>
                  <a:lstStyle/>
                  <a:p>
                    <a:r>
                      <a:rPr lang="th-TH" b="1" dirty="0" smtClean="0">
                        <a:latin typeface="TH SarabunPSK" pitchFamily="34" charset="-34"/>
                        <a:cs typeface="TH SarabunPSK" pitchFamily="34" charset="-34"/>
                      </a:rPr>
                      <a:t>การบริหารจัดการ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 </a:t>
                    </a:r>
                    <a:r>
                      <a:rPr lang="th-TH" b="1" baseline="0" dirty="0" smtClean="0">
                        <a:latin typeface="TH SarabunPSK" pitchFamily="34" charset="-34"/>
                        <a:cs typeface="TH SarabunPSK" pitchFamily="34" charset="-34"/>
                      </a:rPr>
                      <a:t>9</a:t>
                    </a:r>
                    <a:endParaRPr lang="en-US" b="1" dirty="0">
                      <a:latin typeface="TH SarabunPSK" pitchFamily="34" charset="-34"/>
                      <a:cs typeface="TH SarabunPSK" pitchFamily="34" charset="-34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การผลิตบัณฑิต</c:v>
                </c:pt>
                <c:pt idx="1">
                  <c:v>การวิจัย</c:v>
                </c:pt>
                <c:pt idx="2">
                  <c:v>การบริการวิชาการ</c:v>
                </c:pt>
                <c:pt idx="3">
                  <c:v>การทำนุบำรุงศิลปวัฒนธรรม</c:v>
                </c:pt>
                <c:pt idx="4">
                  <c:v>การบริหารจัดการ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explosion val="25"/>
          <c:cat>
            <c:strRef>
              <c:f>Sheet1!$A$2:$A$6</c:f>
              <c:strCache>
                <c:ptCount val="5"/>
                <c:pt idx="0">
                  <c:v>การผลิตบัณฑิต</c:v>
                </c:pt>
                <c:pt idx="1">
                  <c:v>การวิจัย</c:v>
                </c:pt>
                <c:pt idx="2">
                  <c:v>การบริการวิชาการ</c:v>
                </c:pt>
                <c:pt idx="3">
                  <c:v>การทำนุบำรุงศิลปวัฒนธรรม</c:v>
                </c:pt>
                <c:pt idx="4">
                  <c:v>การบริหารจัดการ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344293768834457"/>
          <c:y val="0.52396826929429163"/>
          <c:w val="0.25684723437348111"/>
          <c:h val="0.41170243769116094"/>
        </c:manualLayout>
      </c:layout>
      <c:overlay val="0"/>
      <c:txPr>
        <a:bodyPr/>
        <a:lstStyle/>
        <a:p>
          <a:pPr>
            <a:defRPr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51D74-F687-473E-98AB-BBAD0F4861C1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E3BB4-A2EF-48E8-B08B-44FA7169AE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5727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362B9B-0685-4745-B299-CF1D895B4998}" type="datetimeFigureOut">
              <a:rPr lang="th-TH" smtClean="0"/>
              <a:t>22/08/61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15CB49-3C78-424A-9948-5AF9A2EAF14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463383" cy="2513247"/>
          </a:xfrm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effectLst/>
                <a:latin typeface="TH SarabunPSK" pitchFamily="34" charset="-34"/>
                <a:cs typeface="TH SarabunPSK" pitchFamily="34" charset="-34"/>
              </a:rPr>
              <a:t>ผลการดำเนินงานบริหาร</a:t>
            </a:r>
            <a:br>
              <a:rPr lang="th-TH" sz="4800" b="1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effectLst/>
                <a:latin typeface="TH SarabunPSK" pitchFamily="34" charset="-34"/>
                <a:cs typeface="TH SarabunPSK" pitchFamily="34" charset="-34"/>
              </a:rPr>
              <a:t>คณะมนุษยศาสตร์และสังคมศาสตร์</a:t>
            </a:r>
            <a:br>
              <a:rPr lang="th-TH" sz="4800" b="1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effectLst/>
                <a:latin typeface="TH SarabunPSK" pitchFamily="34" charset="-34"/>
                <a:cs typeface="TH SarabunPSK" pitchFamily="34" charset="-34"/>
              </a:rPr>
              <a:t>(10 เมษายน 2560 – 20 สิงหาคม 2561)</a:t>
            </a:r>
            <a:endParaRPr lang="th-TH" sz="4800" b="1" dirty="0"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18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987507"/>
              </p:ext>
            </p:extLst>
          </p:nvPr>
        </p:nvGraphicFramePr>
        <p:xfrm>
          <a:off x="468313" y="14128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48872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จำนวน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โครงการ/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กิจกรรมที่ได้รับการจัดสรรงบแผ่นดิน ประจำปี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งบประมาณ 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2562</a:t>
            </a:r>
            <a:b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จำนวน 36  โครงการ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</a:br>
            <a:endParaRPr lang="th-TH" sz="2000" dirty="0"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1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024672"/>
              </p:ext>
            </p:extLst>
          </p:nvPr>
        </p:nvGraphicFramePr>
        <p:xfrm>
          <a:off x="755576" y="931236"/>
          <a:ext cx="7704856" cy="559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8030"/>
                <a:gridCol w="1085742"/>
                <a:gridCol w="1560542"/>
                <a:gridCol w="1560542"/>
              </a:tblGrid>
              <a:tr h="3067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ข้อมูลพื้นฐาน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ประเมินโดยใช้เกณฑ์มาตรฐาน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หลักสูตร พ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ผลการประเมิน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669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1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ผ่าน/ไม่ผ่าน</a:t>
                      </a: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2 - 6</a:t>
                      </a:r>
                      <a:endParaRPr lang="en-US" sz="160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</a:t>
                      </a:r>
                      <a:r>
                        <a:rPr lang="en-US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</a:tr>
              <a:tr h="26260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หลักสูตรระดับปริญญาตรี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ภาษาไทยเพื่อการสื่อสาร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3.46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ภาษาอังกฤษธุรกิจ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2.96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นิติศาสตร์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3.49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สารสนเทศศาสตร์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ไม่ผ่าน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0.00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รัฐศาสตร์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3.24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การพัฒนาชุมชน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3.33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สาขาวิชาวัฒนธรรมศึกษา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เพื่อการพัฒนา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3.17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การท่องเที่ยว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3.21 คะแนน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ศิลปกรรม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3.26 คะแนน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8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ภาษาอังกฤษ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3.18 คะแนน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6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ดนตรี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endParaRPr lang="en-US" sz="160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2.23 คะแนน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</a:tr>
              <a:tr h="26260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หลักสูตรระดับปริญญาโท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25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ยุทธศาสตร์การพัฒนา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2548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ไม่ผ่าน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.00 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16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</a:tr>
              <a:tr h="228348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ผลรวมของค่าคะแนนประเมินของทุก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หลักสูตร/คะแนนที่ได้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31.53/12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</a:tr>
              <a:tr h="290042"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=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2.63 คะแนน</a:t>
                      </a:r>
                      <a:endParaRPr lang="en-US" sz="1600" dirty="0">
                        <a:effectLst/>
                        <a:latin typeface="TH SarabunPSK" pitchFamily="34" charset="-34"/>
                        <a:ea typeface="EucrosiaUPC"/>
                        <a:cs typeface="TH SarabunPSK" pitchFamily="34" charset="-34"/>
                      </a:endParaRPr>
                    </a:p>
                  </a:txBody>
                  <a:tcPr marL="41302" marR="41302" marT="0" marB="0"/>
                </a:tc>
              </a:tr>
            </a:tbl>
          </a:graphicData>
        </a:graphic>
      </p:graphicFrame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04856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การดำเนินงานด้านงานประกันคุณภาพการศึกษาระดับหลักสูตร ประจำปีการศึกษา 2560</a:t>
            </a:r>
            <a:endParaRPr lang="th-TH" sz="2400" dirty="0"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67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04856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การดำเนินงานด้านงานประกันคุณภาพการศึกษาระดับคณะ ประจำปีการศึกษา 2560</a:t>
            </a:r>
            <a:endParaRPr lang="th-TH" sz="2400" dirty="0"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https://scontent.fbkk14-1.fna.fbcdn.net/v/t1.15752-9/39750224_2339700439380042_2468802864516956160_n.jpg?_nc_cat=0&amp;oh=b86ed0a8fedbd5fff15bbc03373968fe&amp;oe=5C37DD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776864" cy="514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7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981042"/>
              </p:ext>
            </p:extLst>
          </p:nvPr>
        </p:nvGraphicFramePr>
        <p:xfrm>
          <a:off x="179511" y="260649"/>
          <a:ext cx="8496946" cy="6337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9700"/>
                <a:gridCol w="988623"/>
                <a:gridCol w="988623"/>
              </a:tblGrid>
              <a:tr h="1059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 / ตัวบ่งชี้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700">
                          <a:effectLst/>
                        </a:rPr>
                        <a:t>คะแนนประเมิน</a:t>
                      </a:r>
                      <a:endParaRPr lang="en-US" sz="800">
                        <a:effectLst/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35768" marR="35768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97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 สกอ.</a:t>
                      </a: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23 </a:t>
                      </a: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 มรสน.</a:t>
                      </a: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5ตัวบ่งชี้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1 การผลิตบัณฑิต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  ผลการบริหารจัดการหลักสูตรโดยรวม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2.63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2.63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0260" algn="l"/>
                          <a:tab pos="900430" algn="l"/>
                        </a:tabLs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1.2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อาจารย์ประจำคณะที่มีคุณวุฒิปริญญาเอก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10260" algn="l"/>
                          <a:tab pos="900430" algn="l"/>
                        </a:tabLs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10260" algn="l"/>
                          <a:tab pos="900430" algn="l"/>
                        </a:tabLs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1.3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อาจารย์ประจำคณะที่ดำรงตำแหน่งทางวิชาการ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1.4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จำนวนนักศึกษาเต็มเวลาเทียบเท่าต่อจำนวนอาจารย์ประจำ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1.5 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การบริการนักศึกษาระดับปริญญาตรี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1.6 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กิจกรรมนักศึกษาระดับปริญญาตรี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1.7 คุณภาพบัณฑิต</a:t>
                      </a: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**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1.7.1 คุณภาพบัณฑิตตามกรอบมาตรฐานคุณวุฒิระดับอุดมศึกษาแห่งชาติ**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3.99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1.7.2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ร้อยละของบัณฑิตปริญญาตรีที่ได้งานทำหรือประกอบอาชีพอิสระภายใน 1 ปี**</a:t>
                      </a:r>
                      <a:endParaRPr lang="en-US" sz="14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4.47</a:t>
                      </a:r>
                      <a:endParaRPr lang="en-US" sz="14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คะแนนเฉลี่ยองค์ประกอบที่</a:t>
                      </a: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2 การวิจัย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2.1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ระบบและกลไกการบริหารและพัฒนางานวิจัยหรืองานสร้างสรรค์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2.2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เงินสนับสนุนงานวิจัยและงานสร้างสรรค์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3.66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3.66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2.3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ผลงานวิชาการของอาจารย์ประจำและนักวิจัย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คะแนนเฉลี่ยองค์ประกอบที่</a:t>
                      </a: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3 การบริการวิชาการ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 </a:t>
                      </a:r>
                      <a:r>
                        <a:rPr lang="th-TH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การบริการวิชาการแก่สังคม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คะแนนเฉลี่ยองค์ประกอบที่ 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4 การทำนุบำรุงศิลปะและวัฒนธรรม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4.1 ระบบและกลไกการทำนุบำรุงศิลปะและวัฒนธรรม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คะแนนเฉลี่ยองค์ประกอบที่ 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องค์ประกอบที่ 5 การบริหารจัดการ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5.1 </a:t>
                      </a: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การบริหารของคณะเพื่อการกำกับติดตามผลลัพธ์ตามพันธกิจกลุ่มสถาบันและเอกลักษณ์ของคณะ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5.2 </a:t>
                      </a: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ระบบกำกับการประกันคุณภาพหลักสูตร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 dirty="0">
                        <a:effectLst/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คะแนนเฉลี่ยองค์ประกอบที่ 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  <a:tr h="214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คะแนนเฉลี่ยรวมทุกตัวบ่งชี้ของทุกองค์ประกอบ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3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3.07</a:t>
                      </a:r>
                      <a:endParaRPr lang="en-US" sz="1400" b="1" dirty="0">
                        <a:solidFill>
                          <a:schemeClr val="accent3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3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3.25</a:t>
                      </a:r>
                      <a:endParaRPr lang="en-US" sz="1400" b="1" dirty="0">
                        <a:solidFill>
                          <a:schemeClr val="accent3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35768" marR="3576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770984" cy="634082"/>
          </a:xfr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ข้อเสนอแนะจากคณะกรรมการประเมินฯ</a:t>
            </a:r>
            <a:endParaRPr lang="th-TH" sz="36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73364"/>
              </p:ext>
            </p:extLst>
          </p:nvPr>
        </p:nvGraphicFramePr>
        <p:xfrm>
          <a:off x="395536" y="1397000"/>
          <a:ext cx="828092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624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องค์ประกอบ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ข้อเสนอแนะในการปรับปรุง/พัฒนา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 การผลิตบัณฑิต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ควรมีการกำกับติดตามหลักสูตรที่ไม่ผ่านเกณฑ์โดยมีการติดตามผลการดำเนินงานรอบ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3 เดือน 6 เดือน และ 9 เดือน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ควรมีแผนพัฒนาบุคลากร ด้านการส่งเสริมให้มีการศึกษาต่อในระดับปริญญาเอกและ ด้านการส่งเสริมให้มีการเข้าสู่ตำแหน่งทางวิชาการมากขึ้น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ควรมีการแสดงผลการประเมินค่าคะแนนในแต่ละข้อ เพื่อให้สามารถนำมาปรับปรุง และควรมีการให้ความรู้ใหม่ๆ เพื่อพัฒนาทางวิชาชีพให้นักศึกษาและศิษย์เก่า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 ควรมีการประเมินความสำเร็จของโครงการตามวัตถุประสงค์ เพื่อจะได้นำมาปรับปรุงโครงการให้ตรงตามวัตถุประสงค์ในปีถัดไป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การวิจัย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ด้านงบประมาณเพื่อสนับสนุนงานวิจัยและงานสร้างสรรค์ให้กับอาจารย์ในแต่ละหลักสูตรอย่างทั่วถึง  </a:t>
                      </a: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ควรจัดสรรงบประมาณของคณะเป็นทุนวิจัยและงานสร้างสรรค์ให้กับอาจารย์รุ่นใหม่ 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ควรพัฒนาระบบและกลไกการวิจัยที่เป็นของคณะอย่างชัดเจน เป็นรูปธรรมมากขึ้น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 ควรส่งเสริมให้อาจารย์ทุกหลักสูตรได้รับทุนวิจัยอย่างทั่วถึง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5. ควรจัดหาแหล่งทุนวิจัยจากภายนอกเพิ่มขึ้น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13680"/>
              </p:ext>
            </p:extLst>
          </p:nvPr>
        </p:nvGraphicFramePr>
        <p:xfrm>
          <a:off x="467544" y="332656"/>
          <a:ext cx="828092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552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องค์ประกอบ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ข้อเสนอแนะในการปรับปรุง/พัฒนา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 การบริการวิชาการ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ควรจัดทำแผนบริการวิชาการที่มีกระบวนการและองค์ประกอบตามระบบของแผน เช่น มีการสำรวจความต้องการบริการวิชาการจากชุมชน กำหนดตัวบ่งชี้ของแผน กำหนดแนวทางการติดตามควบคุมการดำเนินการของแผน การประเมินโครงการ และการประเมินแผนอย่างเป็นระบบชัดเจน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การทำนุบำรุงศิลปะและวัฒนธรรม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ควรมีรายงานประเมินความสำเร็จของโครงการโดยให้ผลประเมินเป็นเชิงตัวเลขอย่างชัดเจน เพื่อจะได้นำมาปรับปรุงได้ตรงจุด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65515"/>
              </p:ext>
            </p:extLst>
          </p:nvPr>
        </p:nvGraphicFramePr>
        <p:xfrm>
          <a:off x="467544" y="2708920"/>
          <a:ext cx="828092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55272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 การบริหารจัดการ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ควรมีการวิเคราะห์ความสำเร็จของแผนให้เป็นรูปธรรม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ควรจัดทำแผนกลยุทธ์ทางการเงินที่ครอบคลุมกระบวนการจัดหารายได้และแผนการใช้จ่าย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ควรนำข้อมูลการวิเคราะห์ข้อมูลทางการเงินมาวิเคราะห์เพื่อใช้ประโยชน์ในคณะ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 ควรวิเคราะห์ความเสี่ยงที่เกิดจากปัจจัยภายนอก เช่น สถาบันการศึกษาคู่แข่ง และตระหนักถึงปัจจัยเสี่ยงด้านหลักสูตรที่มีนักศึกษาน้อย โดยอาจทำการปิด หรือยุบรวมหลักสูตร และพัฒนาหลักสูตรใหม่ที่สอดคล้องกับความต้องการของตลาด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5. ควรจัดทำแผนพัฒนาบุคลากรที่สามารถส่งเสริมการพัฒนาบุคลากรได้อย่างเป็นรูปธรรม และมีการกำกับติดตามการดำเนินการตามแผน มีประเมินผลและนำสู่การปรับปรุงอย่างต่อเนื่อง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6. ควรมีการกำกับติดตามหลักสูตรที่ไม่ผ่านเกณฑ์ โดยมีการติดตามผลการดำเนินงานของหลักสูตรที่ 3 เดือน 6 เดือน และ 9 เดือน</a:t>
                      </a:r>
                      <a:endParaRPr kumimoji="0"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0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544616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ผลการเบิกจ่าย</a:t>
            </a:r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งบประมาณแผ่นดิน </a:t>
            </a:r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ประจำปีงบประมาณ 2561</a:t>
            </a:r>
            <a:endParaRPr lang="th-TH" sz="2400" dirty="0"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49244"/>
              </p:ext>
            </p:extLst>
          </p:nvPr>
        </p:nvGraphicFramePr>
        <p:xfrm>
          <a:off x="467544" y="1166813"/>
          <a:ext cx="8352928" cy="450456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096344"/>
                <a:gridCol w="1199937"/>
                <a:gridCol w="1506266"/>
                <a:gridCol w="1232399"/>
                <a:gridCol w="1317982"/>
              </a:tblGrid>
              <a:tr h="47232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จำนวนโครงการ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งบอนุมัติ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งบเบิกจ่ายแล้ว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งบคงเหลือ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สำนักงานคณบดี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15,779,570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14,345,751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1,433,819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348192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สาขาวิชาสังคมศาสตร์(วัฒนธรรมเพื่อการพัฒนา)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692,180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688,400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3,780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สาขาวิชาภาษาไทย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217,040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141,150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75,890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สาขาวิชาภาษาอังกฤษ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1,951,000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837,194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1,113,806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 สาขาวิชานิติศาสตร์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241,320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234,608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6,712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 สาขาวิชาศิลปกรรม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120,080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119,210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870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 สาขาวิชาดนตรี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115,880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109,400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6,480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 สาขาวิชาการพัฒนาชุมชน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315,640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315,640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-  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 สาขาวิชาภาษาอังกฤษธุรกิจ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2,846,840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2,819,655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27,185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 สาขาวิชาสารสนเทศศาสตร์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1,421,520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1,232,411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189,109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 สาขาวิชาการท่องเทียวและโรงแรม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703,600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703,590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10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 สาขาวิชารัฐศาสตร์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205,480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203,911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1,569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  <a:tr h="28954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รวมเป็นเงินทั้งสิ้น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24,610,150 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21,750,919 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2,859,231 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048" marR="9048" marT="90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544616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ผลการเบิกจ่าย</a:t>
            </a:r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งบประมาณรายได้ </a:t>
            </a:r>
            <a:r>
              <a:rPr lang="th-TH" sz="2400" dirty="0" smtClean="0">
                <a:effectLst/>
                <a:latin typeface="TH SarabunPSK" pitchFamily="34" charset="-34"/>
                <a:cs typeface="TH SarabunPSK" pitchFamily="34" charset="-34"/>
              </a:rPr>
              <a:t>ประจำปีงบประมาณ 2561</a:t>
            </a:r>
            <a:endParaRPr lang="th-TH" sz="2400" dirty="0"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203763"/>
              </p:ext>
            </p:extLst>
          </p:nvPr>
        </p:nvGraphicFramePr>
        <p:xfrm>
          <a:off x="251519" y="1166813"/>
          <a:ext cx="8496944" cy="5084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0177"/>
                <a:gridCol w="1432905"/>
                <a:gridCol w="1397955"/>
                <a:gridCol w="1520275"/>
                <a:gridCol w="1275632"/>
              </a:tblGrid>
              <a:tr h="37398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สาขาวิชา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จำนวนโครงการ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งบอนุมัติ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งบเบิกจ่ายแล้ว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งบคงเหลือ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สำนักงานคณบดี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1,264,952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982,407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282,545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งาบริการการศึกษา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270,000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118,162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151,838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งานบริการวิชาการ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120,000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80,000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40,000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48846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สาขาวิชาสังคมศึกษา(หลักสูตรวัฒนธรรมเพื่อการพัฒนา)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95,038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63,645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31,393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 สาขาวิชาภาษาไทย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253,866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190,709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63,157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 สาขาวิชาภาษาอังกฤษ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399,854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366,359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33,495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 สาขาวิชานิติศาสตร์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451,946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344,379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107,567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 สาขาวิชาศิลปกรรม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171,683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100,625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71,058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9. สาขาวิชาดนตรี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41,328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35,600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5,728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10. สาขาวิชาการพัฒนาชุมชน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189,613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121,664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67,949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 สาขาวิชาภาษาอังกฤษ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209,604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184,920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24,684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 สาขาวิชาสารสนเทศศาสตร์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64,099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32,893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31,206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48846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13. สาขาวิชาการท่องเที่ยวและการโรงแรม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162,791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122,995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39,796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 สาขาวิชารัฐศาสตร์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248,026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215,500 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32,526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  <a:tr h="24423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รวมทั้งสิ้น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71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3,942,800 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2,959,858 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982,942 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632" marR="7632" marT="76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550717"/>
              </p:ext>
            </p:extLst>
          </p:nvPr>
        </p:nvGraphicFramePr>
        <p:xfrm>
          <a:off x="468313" y="14128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48872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จำนวน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โครงการ/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กิจกรรมที่ได้รับการจัดสรรงบรายได้ ประจำปี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งบประมาณ 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2562</a:t>
            </a:r>
            <a:b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>จำนวน 52 โครงการ</a:t>
            </a:r>
            <a: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000" dirty="0" smtClean="0">
                <a:effectLst/>
                <a:latin typeface="TH SarabunPSK" pitchFamily="34" charset="-34"/>
                <a:cs typeface="TH SarabunPSK" pitchFamily="34" charset="-34"/>
              </a:rPr>
            </a:br>
            <a:endParaRPr lang="th-TH" sz="2000" dirty="0"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33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1356</Words>
  <Application>Microsoft Office PowerPoint</Application>
  <PresentationFormat>นำเสนอทางหน้าจอ (4:3)</PresentationFormat>
  <Paragraphs>335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รวมกลุ่ม</vt:lpstr>
      <vt:lpstr>ผลการดำเนินงานบริหาร คณะมนุษยศาสตร์และสังคมศาสตร์ (10 เมษายน 2560 – 20 สิงหาคม 2561)</vt:lpstr>
      <vt:lpstr>การดำเนินงานด้านงานประกันคุณภาพการศึกษาระดับหลักสูตร ประจำปีการศึกษา 2560</vt:lpstr>
      <vt:lpstr>การดำเนินงานด้านงานประกันคุณภาพการศึกษาระดับคณะ ประจำปีการศึกษา 2560</vt:lpstr>
      <vt:lpstr>งานนำเสนอ PowerPoint</vt:lpstr>
      <vt:lpstr>ข้อเสนอแนะจากคณะกรรมการประเมินฯ</vt:lpstr>
      <vt:lpstr>งานนำเสนอ PowerPoint</vt:lpstr>
      <vt:lpstr>ผลการเบิกจ่ายงบประมาณแผ่นดิน ประจำปีงบประมาณ 2561</vt:lpstr>
      <vt:lpstr>ผลการเบิกจ่ายงบประมาณรายได้ ประจำปีงบประมาณ 2561</vt:lpstr>
      <vt:lpstr> จำนวนโครงการ/กิจกรรมที่ได้รับการจัดสรรงบรายได้ ประจำปีงบประมาณ 2562 จำนวน 52 โครงการ </vt:lpstr>
      <vt:lpstr> จำนวนโครงการ/กิจกรรมที่ได้รับการจัดสรรงบแผ่นดิน ประจำปีงบประมาณ 2562 จำนวน 36  โครงการ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ผลการดำเนินงานบริหาร คณะมนุษยศาสตร์และสังคมศาสตร์ (10 เมษายน 2560 – 20 สิงหาคม 2561)</dc:title>
  <dc:creator>comhms3</dc:creator>
  <cp:lastModifiedBy>comhms3</cp:lastModifiedBy>
  <cp:revision>23</cp:revision>
  <cp:lastPrinted>2018-08-22T03:49:28Z</cp:lastPrinted>
  <dcterms:created xsi:type="dcterms:W3CDTF">2018-08-21T09:00:02Z</dcterms:created>
  <dcterms:modified xsi:type="dcterms:W3CDTF">2018-08-22T03:51:42Z</dcterms:modified>
</cp:coreProperties>
</file>